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1" r:id="rId4"/>
    <p:sldId id="260" r:id="rId5"/>
    <p:sldId id="259" r:id="rId6"/>
    <p:sldId id="258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695" autoAdjust="0"/>
    <p:restoredTop sz="85911" autoAdjust="0"/>
  </p:normalViewPr>
  <p:slideViewPr>
    <p:cSldViewPr snapToGrid="0">
      <p:cViewPr varScale="1">
        <p:scale>
          <a:sx n="73" d="100"/>
          <a:sy n="73" d="100"/>
        </p:scale>
        <p:origin x="7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754F63-5B9A-45FB-B083-31323DC5E94A}" type="datetimeFigureOut">
              <a:rPr lang="en-IN" smtClean="0"/>
              <a:t>20-10-2025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A0F2AD-4D7A-4D3C-BAFB-45A96BDAB8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45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 – Title &amp; Introduction (0:00 – 1:00)“Hello everyone, and welcome to our presentation on Machine Learning System Operation Validation using AWS </a:t>
            </a:r>
            <a:r>
              <a:rPr lang="en-US" dirty="0" err="1"/>
              <a:t>SageMaker.This</a:t>
            </a:r>
            <a:r>
              <a:rPr lang="en-US" dirty="0"/>
              <a:t> project demonstrates a full end-to-end ML pipeline that predicts Yelp review ratings directly from </a:t>
            </a:r>
            <a:r>
              <a:rPr lang="en-US" dirty="0" err="1"/>
              <a:t>text.We’ll</a:t>
            </a:r>
            <a:r>
              <a:rPr lang="en-US" dirty="0"/>
              <a:t> walk through the business use case, the AWS architecture, data preparation, feature engineering, model development, CI/CD automation, and system monitoring. By the end, you’ll see how an ML system can be validated not only by accuracy but also by reliability, scalability, and observability.”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2688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10 – Model Registry &amp; Versioning (7:30 – 8:15)“Every trained model is captured in the SageMaker Model </a:t>
            </a:r>
            <a:r>
              <a:rPr lang="en-US" dirty="0" err="1"/>
              <a:t>Registry.Each</a:t>
            </a:r>
            <a:r>
              <a:rPr lang="en-US" dirty="0"/>
              <a:t> version stores its metrics, lineage, and approval status—Staging or </a:t>
            </a:r>
            <a:r>
              <a:rPr lang="en-US" dirty="0" err="1"/>
              <a:t>Production.This</a:t>
            </a:r>
            <a:r>
              <a:rPr lang="en-US" dirty="0"/>
              <a:t> provides governance, rollback safety, and </a:t>
            </a:r>
            <a:r>
              <a:rPr lang="en-US" dirty="0" err="1"/>
              <a:t>reproducibility.Auditors</a:t>
            </a:r>
            <a:r>
              <a:rPr lang="en-US" dirty="0"/>
              <a:t> or engineers can see exactly which dataset and code produced a deployed model.”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62223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11 – Batch Inference Demonstration (8:15 – 8:45)“Beyond real-time inference, we support batch predictions through SageMaker Batch </a:t>
            </a:r>
            <a:r>
              <a:rPr lang="en-US" dirty="0" err="1"/>
              <a:t>Transform.Large</a:t>
            </a:r>
            <a:r>
              <a:rPr lang="en-US" dirty="0"/>
              <a:t> datasets in S3 are processed offline, and predictions are written back to S3 for reporting and </a:t>
            </a:r>
            <a:r>
              <a:rPr lang="en-US" dirty="0" err="1"/>
              <a:t>analytics.This</a:t>
            </a:r>
            <a:r>
              <a:rPr lang="en-US" dirty="0"/>
              <a:t> approach is ideal for periodic scoring or validation across millions of reviews.”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97757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Slide 12 – Risks, Challenges &amp; Future Work (8:45 – 9:30)“We faced several challenges—limited SageMaker quotas, data imbalance between positive and negative reviews, and infrastructure cost </a:t>
            </a:r>
            <a:r>
              <a:rPr lang="en-IN" dirty="0" err="1"/>
              <a:t>optimization.Risks</a:t>
            </a:r>
            <a:r>
              <a:rPr lang="en-IN" dirty="0"/>
              <a:t> include data drift, bias in user-generated text, and ethical concerns over automated sentiment </a:t>
            </a:r>
            <a:r>
              <a:rPr lang="en-IN" dirty="0" err="1"/>
              <a:t>labeling.Future</a:t>
            </a:r>
            <a:r>
              <a:rPr lang="en-IN" dirty="0"/>
              <a:t> work includes adopting transformer models like BERT, automating retraining with Pipelines, and adding bias-explainability dashboards.”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91465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13 – Summary &amp; Takeaways (9:30 – 10:00)“To summarize, we validated a complete ML system that automates Yelp review rating prediction using AWS </a:t>
            </a:r>
            <a:r>
              <a:rPr lang="en-US" dirty="0" err="1"/>
              <a:t>SageMaker.The</a:t>
            </a:r>
            <a:r>
              <a:rPr lang="en-US" dirty="0"/>
              <a:t> solution covers data engineering, feature storage, model training, CI/CD automation, and continuous monitoring—all with scalable, transparent, and ethical ML practices.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1293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2 – Business Use Case &amp; Objectives (1:00 – 2:00)“Customer reviews on Yelp heavily influence restaurant traffic and </a:t>
            </a:r>
            <a:r>
              <a:rPr lang="en-US" dirty="0" err="1"/>
              <a:t>reputation.Yet</a:t>
            </a:r>
            <a:r>
              <a:rPr lang="en-US" dirty="0"/>
              <a:t> analyzing thousands of free-form text reviews manually is </a:t>
            </a:r>
            <a:r>
              <a:rPr lang="en-US" dirty="0" err="1"/>
              <a:t>impossible.Our</a:t>
            </a:r>
            <a:r>
              <a:rPr lang="en-US" dirty="0"/>
              <a:t> objective was to build a system that automatically predicts the 1-to-5-star rating from review </a:t>
            </a:r>
            <a:r>
              <a:rPr lang="en-US" dirty="0" err="1"/>
              <a:t>text.The</a:t>
            </a:r>
            <a:r>
              <a:rPr lang="en-US" dirty="0"/>
              <a:t> goals are to cut manual effort, deliver faster sentiment insights, and provide measurable KPIs like model accuracy and inference </a:t>
            </a:r>
            <a:r>
              <a:rPr lang="en-US" dirty="0" err="1"/>
              <a:t>latency.In</a:t>
            </a:r>
            <a:r>
              <a:rPr lang="en-US" dirty="0"/>
              <a:t> short, we automate subjective review scoring with explainable, repeatable machine learning.”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4858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3 – AWS Architecture Overview (2:00 – 3:00)“This diagram shows the full pipeline in </a:t>
            </a:r>
            <a:r>
              <a:rPr lang="en-US" dirty="0" err="1"/>
              <a:t>AWS.Data</a:t>
            </a:r>
            <a:r>
              <a:rPr lang="en-US" dirty="0"/>
              <a:t> is stored in Amazon S3, cleaned through SageMaker Processing Jobs, and transformed into reusable features in the Feature </a:t>
            </a:r>
            <a:r>
              <a:rPr lang="en-US" dirty="0" err="1"/>
              <a:t>Store.The</a:t>
            </a:r>
            <a:r>
              <a:rPr lang="en-US" dirty="0"/>
              <a:t> model trains inside SageMaker Training Jobs, registers in the Model Registry, and deploys to a managed Endpoint for real-time </a:t>
            </a:r>
            <a:r>
              <a:rPr lang="en-US" dirty="0" err="1"/>
              <a:t>inference.CloudWatch</a:t>
            </a:r>
            <a:r>
              <a:rPr lang="en-US" dirty="0"/>
              <a:t> monitors performance, while </a:t>
            </a:r>
            <a:r>
              <a:rPr lang="en-US" dirty="0" err="1"/>
              <a:t>CodePipeline</a:t>
            </a:r>
            <a:r>
              <a:rPr lang="en-US" dirty="0"/>
              <a:t> and </a:t>
            </a:r>
            <a:r>
              <a:rPr lang="en-US" dirty="0" err="1"/>
              <a:t>CodeBuild</a:t>
            </a:r>
            <a:r>
              <a:rPr lang="en-US" dirty="0"/>
              <a:t> automate retraining and </a:t>
            </a:r>
            <a:r>
              <a:rPr lang="en-US" dirty="0" err="1"/>
              <a:t>redeployment.Every</a:t>
            </a:r>
            <a:r>
              <a:rPr lang="en-US" dirty="0"/>
              <a:t> stage is connected horizontally for traceability from raw data to live predictions.”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5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4 – Data Engineering &amp; Pre-processing (3:00 – 3:45)“We started with the Yelp Open </a:t>
            </a:r>
            <a:r>
              <a:rPr lang="en-US" dirty="0" err="1"/>
              <a:t>Dataset.Text</a:t>
            </a:r>
            <a:r>
              <a:rPr lang="en-US" dirty="0"/>
              <a:t> reviews pass through a cleaning pipeline—lower-casing, punctuation and stop-word removal, and </a:t>
            </a:r>
            <a:r>
              <a:rPr lang="en-US" dirty="0" err="1"/>
              <a:t>tokenization.The</a:t>
            </a:r>
            <a:r>
              <a:rPr lang="en-US" dirty="0"/>
              <a:t> cleaned data is split 80 percent train, 10 percent validation, 10 percent </a:t>
            </a:r>
            <a:r>
              <a:rPr lang="en-US" dirty="0" err="1"/>
              <a:t>test.All</a:t>
            </a:r>
            <a:r>
              <a:rPr lang="en-US" dirty="0"/>
              <a:t> of this runs inside a SageMaker Processing Job using the Scikit-learn container, giving us reproducible preprocessing independent of any local environment.”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223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5 – Feature Engineering &amp; Feature Store Integration (3:45 – 4:30)“Each review’s text is vectorized using TF-IDF with up to 5 000 terms and </a:t>
            </a:r>
            <a:r>
              <a:rPr lang="en-US" dirty="0" err="1"/>
              <a:t>bigrams.These</a:t>
            </a:r>
            <a:r>
              <a:rPr lang="en-US" dirty="0"/>
              <a:t> numerical vectors are stored as feature groups in the SageMaker Feature Store, ensuring the exact same features are available to both training and </a:t>
            </a:r>
            <a:r>
              <a:rPr lang="en-US" dirty="0" err="1"/>
              <a:t>inference.This</a:t>
            </a:r>
            <a:r>
              <a:rPr lang="en-US" dirty="0"/>
              <a:t> consistency is key for operational validation—no feature drift between offline and online </a:t>
            </a:r>
            <a:r>
              <a:rPr lang="en-US" dirty="0" err="1"/>
              <a:t>environments.The</a:t>
            </a:r>
            <a:r>
              <a:rPr lang="en-US" dirty="0"/>
              <a:t> diagram here shows text flowing through TF-IDF into the Feature Store.”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0178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Slide 6 – Model Training &amp; Evaluation (4:30 – 5:15)“We chose a multiclass Logistic Regression model—simple, interpretable, and </a:t>
            </a:r>
            <a:r>
              <a:rPr lang="en-IN" dirty="0" err="1"/>
              <a:t>efficient.It</a:t>
            </a:r>
            <a:r>
              <a:rPr lang="en-IN" dirty="0"/>
              <a:t> runs inside a SageMaker Training Job, with hyper-parameters like C = 1 and </a:t>
            </a:r>
            <a:r>
              <a:rPr lang="en-IN" dirty="0" err="1"/>
              <a:t>max_iter</a:t>
            </a:r>
            <a:r>
              <a:rPr lang="en-IN" dirty="0"/>
              <a:t> = 1000.Evaluation metrics include Accuracy, Precision, Recall, and F1-score.The confusion matrix shows balanced performance across all star ratings, proving the model generalizes well.”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2137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7 – Model Deployment &amp; Endpoint Invocation (5:15 – 6:00)“After training, the model is wrapped using </a:t>
            </a:r>
            <a:r>
              <a:rPr lang="en-US" dirty="0" err="1"/>
              <a:t>SKLearnModel</a:t>
            </a:r>
            <a:r>
              <a:rPr lang="en-US" dirty="0"/>
              <a:t> and deployed as a real-time SageMaker </a:t>
            </a:r>
            <a:r>
              <a:rPr lang="en-US" dirty="0" err="1"/>
              <a:t>Endpoint.For</a:t>
            </a:r>
            <a:r>
              <a:rPr lang="en-US" dirty="0"/>
              <a:t> example, the JSON input {“texts”:[“Amazing food!”, “The burger was cold.”]}returns [5, 2].The endpoint auto-scales with demand and integrates with Model Monitor to capture payloads, latency, and accuracy metrics continuously.”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23601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Slide 8 – Model Monitoring &amp; Dashboards (6:00 – 6:45)“Operational validation doesn’t end at </a:t>
            </a:r>
            <a:r>
              <a:rPr lang="en-IN" dirty="0" err="1"/>
              <a:t>deployment.SageMaker</a:t>
            </a:r>
            <a:r>
              <a:rPr lang="en-IN" dirty="0"/>
              <a:t> Model Monitor checks for input-data drift, prediction drift, and latency </a:t>
            </a:r>
            <a:r>
              <a:rPr lang="en-IN" dirty="0" err="1"/>
              <a:t>anomalies.Metrics</a:t>
            </a:r>
            <a:r>
              <a:rPr lang="en-IN" dirty="0"/>
              <a:t> stream into Amazon CloudWatch, where dashboards visualize trends and trigger alerts when thresholds are </a:t>
            </a:r>
            <a:r>
              <a:rPr lang="en-IN" dirty="0" err="1"/>
              <a:t>breached.This</a:t>
            </a:r>
            <a:r>
              <a:rPr lang="en-IN" dirty="0"/>
              <a:t> ensures model reliability and compliance over time.”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0972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Slide 9 – CI/CD Pipeline (</a:t>
            </a:r>
            <a:r>
              <a:rPr lang="en-IN" dirty="0" err="1"/>
              <a:t>CodePipeline</a:t>
            </a:r>
            <a:r>
              <a:rPr lang="en-IN" dirty="0"/>
              <a:t>) (6:45 – 7:30)“Automation is essential for sustainable </a:t>
            </a:r>
            <a:r>
              <a:rPr lang="en-IN" dirty="0" err="1"/>
              <a:t>ML.Our</a:t>
            </a:r>
            <a:r>
              <a:rPr lang="en-IN" dirty="0"/>
              <a:t> </a:t>
            </a:r>
            <a:r>
              <a:rPr lang="en-IN" dirty="0" err="1"/>
              <a:t>CodePipeline</a:t>
            </a:r>
            <a:r>
              <a:rPr lang="en-IN" dirty="0"/>
              <a:t> stages include Source from GitHub, Build with </a:t>
            </a:r>
            <a:r>
              <a:rPr lang="en-IN" dirty="0" err="1"/>
              <a:t>CodeBuild</a:t>
            </a:r>
            <a:r>
              <a:rPr lang="en-IN" dirty="0"/>
              <a:t>, Train via SageMaker, Deploy to Endpoint, and Monitor through </a:t>
            </a:r>
            <a:r>
              <a:rPr lang="en-IN" dirty="0" err="1"/>
              <a:t>CloudWatch.Whenever</a:t>
            </a:r>
            <a:r>
              <a:rPr lang="en-IN" dirty="0"/>
              <a:t> new code or data lands in the repository, the pipeline retrains and redeploys the model </a:t>
            </a:r>
            <a:r>
              <a:rPr lang="en-IN" dirty="0" err="1"/>
              <a:t>automatically.Failed</a:t>
            </a:r>
            <a:r>
              <a:rPr lang="en-IN" dirty="0"/>
              <a:t> stages stop promotion, ensuring that only validated models reach production.”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F2AD-4D7A-4D3C-BAFB-45A96BDAB864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7038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8D215-0DE7-BC50-1E00-3C3D47891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9C9EDB-176B-D38B-73A5-07C04B1FAD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EE113-1143-6796-E906-9CEF6E5C7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5BBA4-B9F8-D01A-CB6F-01931BDF9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409EF-7A05-55CD-635B-343F32237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98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A9DA2-C7E8-6AAB-3309-9F17D9ED4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E78063-FBA1-EB0B-E3A1-0D473442B2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DD30D-8760-35A2-4F98-79BB4ABF0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2AFA3-539C-6B2B-9EB6-D45772968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8EAAEE-D9F2-0DD8-4C42-8E62F80DB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07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35424A-BD87-4826-DE76-3CE73BB931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0BC627-4774-7D48-0827-50257F7A7F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8FF2-D04F-82E8-8F30-837E28C01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3AC8E-B029-C2AA-1691-8C52B781A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53EF5-F98D-1EE9-3187-9E9C12E90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018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9DEB1-8478-0FFF-E8B1-4E6833246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A15D7-C074-D0C7-26EB-AD400D492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96E19-3A56-AF4C-408B-0D9E5CD55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7AE2E-28F2-D414-C3CF-6D21E0D0C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9D42E-2357-42BC-F246-C062AD84C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276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CBA74-BF09-A6BD-6EB9-BD1932CD5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55B92D-0220-D0EA-2640-B95143579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33184-D94C-22FE-E685-B6C355608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5340E-6CB7-ACA2-3B63-AF8542DB0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CFD28-CD74-9053-7E68-C15F64C7A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32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C8745-E6F2-B203-E392-D27880B13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39A02-05E6-C087-EA61-E5A1AFC9B8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F4B38-AB6C-B338-6583-C5654AAF4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0BEA05-697D-E9ED-E2EC-33BC50DB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DD3519-2F8C-ACD6-2C34-01ED07B2E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DF1FE0-1A8A-E61A-C74E-A13E0BD39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99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3C6A1-9652-E160-4D54-0D2431260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B4CFD-5FF0-0B9A-B337-E45410893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CBEA4B-A224-D868-857E-F875B1B6B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58B20D-083B-097D-E98B-049EC693E0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B19D04-D55B-A822-8131-FE333A5773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EBAB48-F50B-05A1-0C39-78F301836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7C0BB5-6370-A91B-708C-9669EDA72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34E701-1E24-98E8-9E71-4D643511E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740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71F3C-A3E8-AE41-3FDC-8B15B53BF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5DF34F-B9CD-1D86-6399-3C81CBB1C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B58780-2BCB-5F53-B7C3-58F7789EF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0BDA6-6C7B-39F5-4006-9DC0767DF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043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491573-E09D-5C4A-2700-28D609BDE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8B9D99-1B8F-DD50-3E39-EEE65A285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3D72DE-0A56-7F25-E279-40DB69A8A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741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67E5A-6D56-6462-C3E9-074E07375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9AC11-5DAF-B484-92A3-32B2A01D7A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293F5B-EE55-1B0E-354C-7194693723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2BE0DD-D9DB-3D57-5D1D-4CA960A5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9360D-C564-D34F-D42A-FD38826AD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019590-449B-E0B1-6972-6D77EE6D6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8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1AD2A-30B4-8A4A-041A-773A4561E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B8D8B1-85CC-B93D-1D81-F4E6C57011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DC4CF5-0F4D-43CB-E377-8BB8F30211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56A5C1-F8A1-71B5-F936-CBC286DC1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DBEFC9-A547-9DB7-247D-7298DE4BE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5353E-FE36-5373-06A6-6A34569F9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198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F5860A-BFB5-AF60-9AB4-C6F962464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8D810-3DB4-4785-7BC9-F5E89031E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2B187-08AD-DD6D-138A-67455279A6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4B097C-126D-9740-843A-4F2967057E0A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0D6EC-C8F7-B623-DC36-A965B4B2E5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EB265-5057-2F09-0A0B-B5F4B9B51F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609C9B-EFE9-7049-9D2A-A0B7B0062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40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66CA55-8204-9CF4-A49F-4B60AA1EE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815" y="419450"/>
            <a:ext cx="11568529" cy="604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23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428309-7480-97CB-34B0-1BBD4BECD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14" y="314061"/>
            <a:ext cx="11560030" cy="622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845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FA7016-7206-8C69-2D8A-3624362D8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83" y="385894"/>
            <a:ext cx="11648469" cy="609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28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70F614-F560-667D-8429-2A33A0369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36" y="377503"/>
            <a:ext cx="11580779" cy="601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422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BA9B7A-49A4-0A73-456F-7C900F590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35" y="327171"/>
            <a:ext cx="11293220" cy="5939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571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109B30-0745-0D6A-C15C-B8433236E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80" y="182616"/>
            <a:ext cx="11400639" cy="627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011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6CC7CB-B1DF-9E56-D81A-27F3D84F6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53" y="360727"/>
            <a:ext cx="11439705" cy="614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333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8714A0-B600-C57A-6B1F-F49B9F819D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79" y="285226"/>
            <a:ext cx="11444519" cy="626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429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3F8FE2-0E04-5E04-626D-115C1760A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04" y="327171"/>
            <a:ext cx="11459361" cy="614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746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6D4EDA-A708-2D63-8E7A-3B4440A08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115" y="318782"/>
            <a:ext cx="11509695" cy="618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74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556D3A-D5FF-D30F-4AEA-5C9081502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104" y="503338"/>
            <a:ext cx="11591476" cy="584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641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6D91D6-28A0-73CD-6AE7-D7F835D79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783" y="486561"/>
            <a:ext cx="11531191" cy="586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594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9BDFAA-9130-F33C-01B1-CAE1D36C2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287" y="419448"/>
            <a:ext cx="11578266" cy="591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932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273E98-D24A-3F5D-A5E7-8C02A789D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353" y="570451"/>
            <a:ext cx="11499324" cy="573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269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250E74-C250-CC23-E0AF-B6544DE65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328" y="243281"/>
            <a:ext cx="11556356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69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1016</Words>
  <Application>Microsoft Office PowerPoint</Application>
  <PresentationFormat>Widescreen</PresentationFormat>
  <Paragraphs>26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Harish Acharya</dc:creator>
  <cp:lastModifiedBy>A R</cp:lastModifiedBy>
  <cp:revision>4</cp:revision>
  <dcterms:created xsi:type="dcterms:W3CDTF">2025-10-20T16:18:33Z</dcterms:created>
  <dcterms:modified xsi:type="dcterms:W3CDTF">2025-10-20T16:45:58Z</dcterms:modified>
</cp:coreProperties>
</file>

<file path=docProps/thumbnail.jpeg>
</file>